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346" r:id="rId3"/>
    <p:sldId id="300" r:id="rId4"/>
    <p:sldId id="298" r:id="rId5"/>
    <p:sldId id="309" r:id="rId6"/>
    <p:sldId id="297" r:id="rId7"/>
    <p:sldId id="299" r:id="rId8"/>
    <p:sldId id="310" r:id="rId9"/>
    <p:sldId id="311" r:id="rId10"/>
    <p:sldId id="312" r:id="rId11"/>
    <p:sldId id="313" r:id="rId12"/>
    <p:sldId id="258" r:id="rId13"/>
    <p:sldId id="259" r:id="rId14"/>
    <p:sldId id="325" r:id="rId15"/>
    <p:sldId id="347" r:id="rId16"/>
    <p:sldId id="262" r:id="rId17"/>
    <p:sldId id="263" r:id="rId18"/>
    <p:sldId id="323" r:id="rId19"/>
    <p:sldId id="343" r:id="rId20"/>
    <p:sldId id="344" r:id="rId21"/>
    <p:sldId id="345" r:id="rId22"/>
    <p:sldId id="322" r:id="rId23"/>
    <p:sldId id="348" r:id="rId24"/>
    <p:sldId id="357" r:id="rId25"/>
    <p:sldId id="351" r:id="rId26"/>
    <p:sldId id="356" r:id="rId27"/>
    <p:sldId id="358" r:id="rId28"/>
    <p:sldId id="264" r:id="rId29"/>
    <p:sldId id="352" r:id="rId30"/>
    <p:sldId id="353" r:id="rId31"/>
    <p:sldId id="317" r:id="rId32"/>
    <p:sldId id="321" r:id="rId33"/>
    <p:sldId id="302" r:id="rId34"/>
    <p:sldId id="265" r:id="rId35"/>
    <p:sldId id="326" r:id="rId36"/>
    <p:sldId id="296" r:id="rId37"/>
    <p:sldId id="320" r:id="rId38"/>
    <p:sldId id="354" r:id="rId39"/>
    <p:sldId id="355" r:id="rId40"/>
    <p:sldId id="308" r:id="rId41"/>
    <p:sldId id="266" r:id="rId42"/>
    <p:sldId id="349" r:id="rId43"/>
    <p:sldId id="350" r:id="rId44"/>
    <p:sldId id="315" r:id="rId45"/>
    <p:sldId id="318" r:id="rId46"/>
    <p:sldId id="260" r:id="rId47"/>
    <p:sldId id="305" r:id="rId48"/>
    <p:sldId id="319" r:id="rId49"/>
    <p:sldId id="304" r:id="rId50"/>
    <p:sldId id="267" r:id="rId51"/>
    <p:sldId id="301" r:id="rId52"/>
    <p:sldId id="307" r:id="rId53"/>
    <p:sldId id="324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03" r:id="rId62"/>
    <p:sldId id="316" r:id="rId63"/>
    <p:sldId id="30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27" autoAdjust="0"/>
    <p:restoredTop sz="94315" autoAdjust="0"/>
  </p:normalViewPr>
  <p:slideViewPr>
    <p:cSldViewPr snapToGrid="0">
      <p:cViewPr varScale="1">
        <p:scale>
          <a:sx n="124" d="100"/>
          <a:sy n="124" d="100"/>
        </p:scale>
        <p:origin x="4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74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November 29,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November 29,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redcap.vanderbilt.edu/consortium/library/search.php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ri.uchicago.edu/redcap-training/" TargetMode="External"/><Relationship Id="rId2" Type="http://schemas.openxmlformats.org/officeDocument/2006/relationships/hyperlink" Target="http://project-redcap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ths.org/investigators/services/bmi/redcap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An Introduction to </a:t>
            </a:r>
            <a:r>
              <a:rPr lang="en-US" sz="4000" dirty="0" err="1"/>
              <a:t>REDCap</a:t>
            </a:r>
            <a:r>
              <a:rPr lang="en-US" sz="4000" dirty="0"/>
              <a:t> FOR DATA Collection and Research Project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107221"/>
            <a:ext cx="6400800" cy="1752600"/>
          </a:xfrm>
        </p:spPr>
        <p:txBody>
          <a:bodyPr/>
          <a:lstStyle/>
          <a:p>
            <a:r>
              <a:rPr lang="en-US" dirty="0"/>
              <a:t>Chuck Cleland</a:t>
            </a:r>
          </a:p>
          <a:p>
            <a:r>
              <a:rPr lang="en-US" dirty="0"/>
              <a:t>November 30,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95" y="4796846"/>
            <a:ext cx="4518009" cy="142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99" y="4348929"/>
            <a:ext cx="2286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9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</a:t>
            </a:r>
            <a:br>
              <a:rPr lang="en-US" dirty="0"/>
            </a:br>
            <a:r>
              <a:rPr lang="en-US" dirty="0"/>
              <a:t>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083651-060E-487B-853D-361D5374F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91" y="393965"/>
            <a:ext cx="7244476" cy="598381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FC7D50-5E3F-4254-B12F-F7B54ADA80DF}"/>
              </a:ext>
            </a:extLst>
          </p:cNvPr>
          <p:cNvSpPr/>
          <p:nvPr/>
        </p:nvSpPr>
        <p:spPr>
          <a:xfrm>
            <a:off x="3819729" y="1809345"/>
            <a:ext cx="1121922" cy="43450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E0F22-2C0B-4329-B646-403B29F48B62}"/>
              </a:ext>
            </a:extLst>
          </p:cNvPr>
          <p:cNvSpPr txBox="1"/>
          <p:nvPr/>
        </p:nvSpPr>
        <p:spPr>
          <a:xfrm>
            <a:off x="5505856" y="184193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 Name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8D98DC-421B-4C4D-A005-F107D565F48D}"/>
              </a:ext>
            </a:extLst>
          </p:cNvPr>
          <p:cNvCxnSpPr>
            <a:stCxn id="7" idx="1"/>
            <a:endCxn id="6" idx="6"/>
          </p:cNvCxnSpPr>
          <p:nvPr/>
        </p:nvCxnSpPr>
        <p:spPr>
          <a:xfrm flipH="1">
            <a:off x="4941651" y="2026596"/>
            <a:ext cx="5642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7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Left</a:t>
            </a:r>
            <a:br>
              <a:rPr lang="en-US" dirty="0" smtClean="0"/>
            </a:br>
            <a:r>
              <a:rPr lang="en-US" dirty="0" smtClean="0"/>
              <a:t>Menu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05" y="474199"/>
            <a:ext cx="2832000" cy="6264000"/>
          </a:xfrm>
        </p:spPr>
      </p:pic>
      <p:sp>
        <p:nvSpPr>
          <p:cNvPr id="6" name="Oval 5"/>
          <p:cNvSpPr/>
          <p:nvPr/>
        </p:nvSpPr>
        <p:spPr>
          <a:xfrm>
            <a:off x="2002491" y="5222849"/>
            <a:ext cx="1277137" cy="453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07258" y="2299224"/>
            <a:ext cx="1277137" cy="453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7413" y="832217"/>
            <a:ext cx="1277137" cy="453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59246" y="1929892"/>
            <a:ext cx="3325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added to menu for more complex project types and when additional functionality is enabled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83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Features &amp; Functionality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Development</a:t>
            </a:r>
          </a:p>
          <a:p>
            <a:pPr lvl="1"/>
            <a:r>
              <a:rPr lang="en-US" dirty="0"/>
              <a:t>Build Data Collection Instruments</a:t>
            </a:r>
          </a:p>
          <a:p>
            <a:pPr lvl="2"/>
            <a:r>
              <a:rPr lang="en-US" dirty="0"/>
              <a:t>Online Designer</a:t>
            </a:r>
          </a:p>
          <a:p>
            <a:pPr lvl="2"/>
            <a:r>
              <a:rPr lang="en-US" dirty="0"/>
              <a:t>Data Dictionary</a:t>
            </a:r>
          </a:p>
          <a:p>
            <a:pPr lvl="1"/>
            <a:r>
              <a:rPr lang="en-US" dirty="0"/>
              <a:t>Iterative Testing and Refinement Before Collecting Real Data</a:t>
            </a:r>
          </a:p>
          <a:p>
            <a:r>
              <a:rPr lang="en-US" dirty="0"/>
              <a:t>Basic Data Entry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Calendar, export, import, and other functionality </a:t>
            </a:r>
          </a:p>
        </p:txBody>
      </p:sp>
    </p:spTree>
    <p:extLst>
      <p:ext uri="{BB962C8B-B14F-4D97-AF65-F5344CB8AC3E}">
        <p14:creationId xmlns:p14="http://schemas.microsoft.com/office/powerpoint/2010/main" val="22854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Types (Templates)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69353"/>
              </p:ext>
            </p:extLst>
          </p:nvPr>
        </p:nvGraphicFramePr>
        <p:xfrm>
          <a:off x="258097" y="1600200"/>
          <a:ext cx="8428703" cy="473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571">
                  <a:extLst>
                    <a:ext uri="{9D8B030D-6E8A-4147-A177-3AD203B41FA5}">
                      <a16:colId xmlns:a16="http://schemas.microsoft.com/office/drawing/2014/main" val="1448245034"/>
                    </a:ext>
                  </a:extLst>
                </a:gridCol>
                <a:gridCol w="6480132">
                  <a:extLst>
                    <a:ext uri="{9D8B030D-6E8A-4147-A177-3AD203B41FA5}">
                      <a16:colId xmlns:a16="http://schemas.microsoft.com/office/drawing/2014/main" val="2438281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45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Basic Demography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a single data collection instrument to capture basic demographic information.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5438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Classic Database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six data entry forms, including forms for demography and baseline data, three monthly data forms, and concludes with a completion data form.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8907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Human Cancer Tissue Biobank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five data entry forms for collecting and tracking information for cancer tissue.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179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Longitudinal Database (1 arm)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nine data entry forms (beginning with a demography form) for collecting data longitudinally over eight different events.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2785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Longitudinal Database (2 arms)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nine data entry forms (beginning with a demography form) for collecting data on two different arms (Drug A and Drug B) with each arm containing eight different events.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427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Multiple Surveys (classic)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three surveys and a data entry form. Includes a pre-screening survey followed by two follow-up surveys to capture information from the participant, and then a data entry form for final data to be entered by the study personnel. The project data is captured in classic data collection format.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01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Multiple Surveys (longitudinal)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three surveys and a data entry form. Includes a pre-screening survey followed by two follow-up surveys, one of which is a questionnaire taken weekly to capture participant information longitudinally over a period of one month. The surveys are followed by a data entry form for final data to be entered by the study personnel. The project data is captured in longitudinal data collection format.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0480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Piping Example Project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a single data collection instrument enabled as a survey, which contains questions to demonstrate the Piping feature.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1508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Project Tracking Database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fifteen data entry forms dedicated to recording the attributes of and tracking and progress of projects/studies.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2091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Randomized Clinical Trial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Contains seven data entry forms for collecting data for a randomized clinical trial. Includes a short demographics form followed by a form where randomization is performed. An example randomization model has already been set up, although randomization allocation tables have not yet been created.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7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Repeating Instruments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Example classic project showcasing the Repeating Instruments functionality.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9233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6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ACC0-0F7C-47B7-8490-F1F9485F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Type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74EB2-FA3A-4B2A-AA4A-D3ED9CE46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project types will turn different functionality on or off</a:t>
            </a:r>
          </a:p>
          <a:p>
            <a:r>
              <a:rPr lang="en-US" dirty="0"/>
              <a:t>Selecting a type that is the best fit is an important early step</a:t>
            </a:r>
          </a:p>
          <a:p>
            <a:r>
              <a:rPr lang="en-US" dirty="0"/>
              <a:t>But effort developing forms and items is not likely to be wasted – once developed, many pieces can be applied to different project types</a:t>
            </a:r>
          </a:p>
        </p:txBody>
      </p:sp>
    </p:spTree>
    <p:extLst>
      <p:ext uri="{BB962C8B-B14F-4D97-AF65-F5344CB8AC3E}">
        <p14:creationId xmlns:p14="http://schemas.microsoft.com/office/powerpoint/2010/main" val="34970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9ABD-2F2D-4728-85FB-F3AF0CA7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9720"/>
            <a:ext cx="8229600" cy="990600"/>
          </a:xfrm>
        </p:spPr>
        <p:txBody>
          <a:bodyPr/>
          <a:lstStyle/>
          <a:p>
            <a:r>
              <a:rPr lang="en-US" dirty="0"/>
              <a:t>Online Designer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3A3D5-A7BD-49FC-B290-044720E0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2948"/>
            <a:ext cx="8229600" cy="4876800"/>
          </a:xfrm>
        </p:spPr>
        <p:txBody>
          <a:bodyPr/>
          <a:lstStyle/>
          <a:p>
            <a:r>
              <a:rPr lang="en-US" dirty="0"/>
              <a:t>Intuitive web application for building data collection fields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2" y="1621345"/>
            <a:ext cx="6095918" cy="50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Dictionary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Comma-delimited file to specify data fields</a:t>
            </a:r>
          </a:p>
          <a:p>
            <a:pPr lvl="1"/>
            <a:r>
              <a:rPr lang="en-US" dirty="0"/>
              <a:t>Always 18 specific columns</a:t>
            </a:r>
          </a:p>
          <a:p>
            <a:pPr lvl="1"/>
            <a:r>
              <a:rPr lang="en-US" dirty="0"/>
              <a:t>Possibly many rows – one for each field</a:t>
            </a:r>
          </a:p>
          <a:p>
            <a:r>
              <a:rPr lang="en-US" dirty="0"/>
              <a:t>Edit with MS-Excel</a:t>
            </a:r>
          </a:p>
          <a:p>
            <a:r>
              <a:rPr lang="en-US" dirty="0"/>
              <a:t>Can make specifying multiple similar items faster</a:t>
            </a:r>
          </a:p>
          <a:p>
            <a:r>
              <a:rPr lang="en-US" dirty="0"/>
              <a:t>Allows one to use html code for things like </a:t>
            </a:r>
            <a:r>
              <a:rPr lang="en-US" b="1" dirty="0"/>
              <a:t>bolding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font color</a:t>
            </a:r>
          </a:p>
          <a:p>
            <a:r>
              <a:rPr lang="en-US" dirty="0"/>
              <a:t>Meta-data for the project</a:t>
            </a:r>
          </a:p>
          <a:p>
            <a:pPr lvl="1"/>
            <a:r>
              <a:rPr lang="en-US" dirty="0"/>
              <a:t>A collection of data dictionaries over time show what changes were made and when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 box (short text, number, date/time,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Notes box (paragraph text)</a:t>
            </a:r>
          </a:p>
          <a:p>
            <a:r>
              <a:rPr lang="en-US" dirty="0"/>
              <a:t>Calculated field (derived from other fields)</a:t>
            </a:r>
          </a:p>
          <a:p>
            <a:r>
              <a:rPr lang="en-US" dirty="0"/>
              <a:t>Multiple choice (drop-down list OR radio buttons)</a:t>
            </a:r>
          </a:p>
          <a:p>
            <a:r>
              <a:rPr lang="en-US" dirty="0"/>
              <a:t>Checkboxes (check all that apply)</a:t>
            </a:r>
          </a:p>
          <a:p>
            <a:r>
              <a:rPr lang="en-US" dirty="0"/>
              <a:t>Yes/No</a:t>
            </a:r>
          </a:p>
          <a:p>
            <a:r>
              <a:rPr lang="en-US" dirty="0"/>
              <a:t>True/False</a:t>
            </a:r>
          </a:p>
          <a:p>
            <a:r>
              <a:rPr lang="en-US" dirty="0"/>
              <a:t>Signature (with mouse, finger, or other device)</a:t>
            </a:r>
          </a:p>
          <a:p>
            <a:r>
              <a:rPr lang="en-US" dirty="0"/>
              <a:t>Slider/Visual Analog</a:t>
            </a:r>
          </a:p>
          <a:p>
            <a:r>
              <a:rPr lang="en-US" dirty="0"/>
              <a:t>File upload</a:t>
            </a:r>
          </a:p>
          <a:p>
            <a:r>
              <a:rPr lang="en-US" dirty="0"/>
              <a:t>Descriptive text</a:t>
            </a:r>
          </a:p>
          <a:p>
            <a:r>
              <a:rPr lang="en-US" dirty="0"/>
              <a:t>Begin new section (with optional text)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6DA4-A704-42F7-9813-EB973F75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Field: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5FEE5-1642-4338-91C9-7763F885A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20" y="1334306"/>
            <a:ext cx="6255190" cy="5480322"/>
          </a:xfrm>
        </p:spPr>
      </p:pic>
    </p:spTree>
    <p:extLst>
      <p:ext uri="{BB962C8B-B14F-4D97-AF65-F5344CB8AC3E}">
        <p14:creationId xmlns:p14="http://schemas.microsoft.com/office/powerpoint/2010/main" val="13258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BAB57-8B62-49D4-B0B5-86303AD7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Field: Preview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9D35FA-3A68-4862-92B6-F0B63CE49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7" y="1250006"/>
            <a:ext cx="6670745" cy="5457460"/>
          </a:xfrm>
        </p:spPr>
      </p:pic>
    </p:spTree>
    <p:extLst>
      <p:ext uri="{BB962C8B-B14F-4D97-AF65-F5344CB8AC3E}">
        <p14:creationId xmlns:p14="http://schemas.microsoft.com/office/powerpoint/2010/main" val="10245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2C52-5E9B-4563-9C4B-C0988DF0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197D-A8A1-49BA-AB69-0A69523F6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about how to do data collection and manage other study activities better</a:t>
            </a:r>
          </a:p>
          <a:p>
            <a:r>
              <a:rPr lang="en-US" dirty="0"/>
              <a:t>REDCap</a:t>
            </a:r>
          </a:p>
          <a:p>
            <a:pPr lvl="1"/>
            <a:r>
              <a:rPr lang="en-US" dirty="0"/>
              <a:t>History</a:t>
            </a:r>
          </a:p>
          <a:p>
            <a:pPr lvl="1"/>
            <a:r>
              <a:rPr lang="en-US" dirty="0"/>
              <a:t>Features</a:t>
            </a:r>
          </a:p>
          <a:p>
            <a:pPr lvl="1"/>
            <a:r>
              <a:rPr lang="en-US" dirty="0"/>
              <a:t>Flexibility</a:t>
            </a:r>
          </a:p>
          <a:p>
            <a:r>
              <a:rPr lang="en-US" dirty="0"/>
              <a:t>Avoiding some pitfalls</a:t>
            </a:r>
          </a:p>
          <a:p>
            <a:r>
              <a:rPr lang="en-US" dirty="0"/>
              <a:t>Limitations</a:t>
            </a:r>
          </a:p>
          <a:p>
            <a:r>
              <a:rPr lang="en-US" dirty="0"/>
              <a:t>Where to learn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0DC3-6B2E-4F17-BA9E-275A5A36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Field: Survey Participant View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1FBB21-5B29-430F-996E-2F1698353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9338"/>
            <a:ext cx="8229600" cy="4667842"/>
          </a:xfrm>
        </p:spPr>
      </p:pic>
    </p:spTree>
    <p:extLst>
      <p:ext uri="{BB962C8B-B14F-4D97-AF65-F5344CB8AC3E}">
        <p14:creationId xmlns:p14="http://schemas.microsoft.com/office/powerpoint/2010/main" val="340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97B9-1289-4C61-8D04-27AFDA6D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View of Survey Items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7C8B81-C1E4-4BA0-85BD-F5FBFCC64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1600200"/>
            <a:ext cx="7404099" cy="4876800"/>
          </a:xfrm>
        </p:spPr>
      </p:pic>
    </p:spTree>
    <p:extLst>
      <p:ext uri="{BB962C8B-B14F-4D97-AF65-F5344CB8AC3E}">
        <p14:creationId xmlns:p14="http://schemas.microsoft.com/office/powerpoint/2010/main" val="3741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86B1-A04A-4AB5-A588-1DF64F37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 Tags in Field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F2BC-9641-4DA0-84C4-D3662E40C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i="1" dirty="0"/>
              <a:t>Center   &lt;center&gt;text&lt;/center&gt;</a:t>
            </a:r>
          </a:p>
          <a:p>
            <a:pPr fontAlgn="base"/>
            <a:r>
              <a:rPr lang="en-US" i="1" dirty="0"/>
              <a:t>Bold    &lt;b&gt;text&lt;/b&gt;</a:t>
            </a:r>
          </a:p>
          <a:p>
            <a:pPr fontAlgn="base"/>
            <a:r>
              <a:rPr lang="en-US" i="1" dirty="0"/>
              <a:t>Italic   &lt;</a:t>
            </a:r>
            <a:r>
              <a:rPr lang="en-US" i="1" dirty="0" err="1"/>
              <a:t>i</a:t>
            </a:r>
            <a:r>
              <a:rPr lang="en-US" i="1" dirty="0"/>
              <a:t>&gt;text&lt;/</a:t>
            </a:r>
            <a:r>
              <a:rPr lang="en-US" i="1" dirty="0" err="1"/>
              <a:t>i</a:t>
            </a:r>
            <a:r>
              <a:rPr lang="en-US" i="1" dirty="0"/>
              <a:t>&gt;</a:t>
            </a:r>
          </a:p>
          <a:p>
            <a:pPr fontAlgn="base"/>
            <a:r>
              <a:rPr lang="en-US" i="1" dirty="0"/>
              <a:t>Underline   &lt;u&gt;text&lt;/u&gt;</a:t>
            </a:r>
          </a:p>
          <a:p>
            <a:pPr fontAlgn="base"/>
            <a:r>
              <a:rPr lang="en-US" i="1" dirty="0"/>
              <a:t>Font face   &lt;font face=”</a:t>
            </a:r>
            <a:r>
              <a:rPr lang="en-US" i="1" dirty="0" err="1"/>
              <a:t>arial</a:t>
            </a:r>
            <a:r>
              <a:rPr lang="en-US" i="1" dirty="0"/>
              <a:t>”&gt;text&lt;/font&gt;</a:t>
            </a:r>
          </a:p>
          <a:p>
            <a:pPr fontAlgn="base"/>
            <a:r>
              <a:rPr lang="en-US" i="1" dirty="0"/>
              <a:t>Font color   &lt;font color=”red”&gt;text&lt;/font&gt;</a:t>
            </a:r>
          </a:p>
          <a:p>
            <a:pPr fontAlgn="base"/>
            <a:r>
              <a:rPr lang="en-US" i="1" dirty="0"/>
              <a:t>Normal font   &lt;h2&gt; text&lt;/h2&gt;</a:t>
            </a:r>
          </a:p>
          <a:p>
            <a:pPr fontAlgn="base"/>
            <a:r>
              <a:rPr lang="en-US" i="1" dirty="0"/>
              <a:t>Large font   &lt;h1&gt; text&lt;/h1&gt;</a:t>
            </a:r>
          </a:p>
          <a:p>
            <a:pPr fontAlgn="base"/>
            <a:r>
              <a:rPr lang="en-US" i="1" dirty="0" err="1"/>
              <a:t>Xlarge</a:t>
            </a:r>
            <a:r>
              <a:rPr lang="en-US" i="1" dirty="0"/>
              <a:t> font   &lt;h3&gt; text&lt;/h3&gt;</a:t>
            </a:r>
          </a:p>
          <a:p>
            <a:pPr fontAlgn="base"/>
            <a:r>
              <a:rPr lang="en-US" i="1" dirty="0"/>
              <a:t>Indent   &lt;div style=”margin-left: 20px”&gt;text&lt;/div&gt;</a:t>
            </a:r>
          </a:p>
          <a:p>
            <a:pPr fontAlgn="base"/>
            <a:r>
              <a:rPr lang="en-US" i="1" dirty="0"/>
              <a:t>Background Color  &lt;div style=”</a:t>
            </a:r>
            <a:r>
              <a:rPr lang="en-US" i="1" dirty="0" err="1"/>
              <a:t>background-color:aqua</a:t>
            </a:r>
            <a:r>
              <a:rPr lang="en-US" i="1" dirty="0"/>
              <a:t>”&gt;color&lt;/div&gt;</a:t>
            </a:r>
          </a:p>
          <a:p>
            <a:pPr fontAlgn="base"/>
            <a:r>
              <a:rPr lang="en-US" i="1" dirty="0"/>
              <a:t>Background Color   &lt;p&gt;green background&lt;/p&gt;</a:t>
            </a:r>
          </a:p>
          <a:p>
            <a:pPr fontAlgn="base"/>
            <a:r>
              <a:rPr lang="en-US" i="1" dirty="0"/>
              <a:t>Visible line break  &lt;</a:t>
            </a:r>
            <a:r>
              <a:rPr lang="en-US" i="1" dirty="0" err="1"/>
              <a:t>hr</a:t>
            </a:r>
            <a:r>
              <a:rPr lang="en-US" i="1" dirty="0"/>
              <a:t>&gt;</a:t>
            </a:r>
          </a:p>
          <a:p>
            <a:pPr fontAlgn="base"/>
            <a:r>
              <a:rPr lang="en-US" i="1" dirty="0"/>
              <a:t>Invisible line break &lt;</a:t>
            </a:r>
            <a:r>
              <a:rPr lang="en-US" i="1" dirty="0" err="1"/>
              <a:t>br</a:t>
            </a:r>
            <a:r>
              <a:rPr lang="en-US" i="1" dirty="0"/>
              <a:t>/&gt;</a:t>
            </a:r>
          </a:p>
          <a:p>
            <a:pPr fontAlgn="base"/>
            <a:r>
              <a:rPr lang="en-US" i="1" dirty="0"/>
              <a:t>Weblink Click &lt;a </a:t>
            </a:r>
            <a:r>
              <a:rPr lang="en-US" i="1" dirty="0" err="1"/>
              <a:t>href</a:t>
            </a:r>
            <a:r>
              <a:rPr lang="en-US" i="1" dirty="0"/>
              <a:t>=” https://uchicago.edu”&gt;here&lt;/a&gt;</a:t>
            </a:r>
          </a:p>
          <a:p>
            <a:pPr fontAlgn="base"/>
            <a:r>
              <a:rPr lang="en-US" i="1" dirty="0"/>
              <a:t>Image &lt;</a:t>
            </a:r>
            <a:r>
              <a:rPr lang="en-US" i="1" dirty="0" err="1"/>
              <a:t>img</a:t>
            </a:r>
            <a:r>
              <a:rPr lang="en-US" i="1" dirty="0"/>
              <a:t> </a:t>
            </a:r>
            <a:r>
              <a:rPr lang="en-US" i="1" dirty="0" err="1"/>
              <a:t>src</a:t>
            </a:r>
            <a:r>
              <a:rPr lang="en-US" i="1" dirty="0"/>
              <a:t>=”http://imageaddress.jpg”&gt;</a:t>
            </a:r>
          </a:p>
        </p:txBody>
      </p:sp>
    </p:spTree>
    <p:extLst>
      <p:ext uri="{BB962C8B-B14F-4D97-AF65-F5344CB8AC3E}">
        <p14:creationId xmlns:p14="http://schemas.microsoft.com/office/powerpoint/2010/main" val="12029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AA05-343F-4DE3-87FA-E539F67F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DC3E-330B-42E7-91D6-6375AA0A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Employed when fields need to be hidden during certain circumstances</a:t>
            </a:r>
          </a:p>
          <a:p>
            <a:r>
              <a:rPr lang="en-US" dirty="0"/>
              <a:t>For instance, you may want to hide the question “How many hours per week do you watch TV?” until a “Yes” answer is checked for the previous question, “Do you watch TV</a:t>
            </a:r>
            <a:r>
              <a:rPr lang="en-US" dirty="0" smtClean="0"/>
              <a:t>?”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06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Branching Logic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46" y="1346625"/>
            <a:ext cx="5342857" cy="5468572"/>
          </a:xfrm>
        </p:spPr>
      </p:pic>
    </p:spTree>
    <p:extLst>
      <p:ext uri="{BB962C8B-B14F-4D97-AF65-F5344CB8AC3E}">
        <p14:creationId xmlns:p14="http://schemas.microsoft.com/office/powerpoint/2010/main" val="36228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84C2-467F-4F5E-8633-00D49AD1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560AA-86E8-4874-8157-69C294D22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Inject previously collected data into text on a data collection form or survey</a:t>
            </a:r>
          </a:p>
          <a:p>
            <a:pPr lvl="1"/>
            <a:r>
              <a:rPr lang="en-US" dirty="0"/>
              <a:t>Field Label</a:t>
            </a:r>
          </a:p>
          <a:p>
            <a:pPr lvl="1"/>
            <a:r>
              <a:rPr lang="en-US" dirty="0"/>
              <a:t>Field Note</a:t>
            </a:r>
          </a:p>
          <a:p>
            <a:pPr lvl="1"/>
            <a:r>
              <a:rPr lang="en-US" dirty="0"/>
              <a:t>Section Header</a:t>
            </a:r>
          </a:p>
          <a:p>
            <a:pPr lvl="1"/>
            <a:r>
              <a:rPr lang="en-US" dirty="0"/>
              <a:t>Matrix field column headers</a:t>
            </a:r>
          </a:p>
          <a:p>
            <a:pPr lvl="1"/>
            <a:r>
              <a:rPr lang="en-US" dirty="0"/>
              <a:t>Option labels for multiple choice fields (radio, drop-down, checkbox)</a:t>
            </a:r>
          </a:p>
          <a:p>
            <a:pPr lvl="1"/>
            <a:r>
              <a:rPr lang="en-US" dirty="0"/>
              <a:t>Slider field labels (i.e. text displayed above slider bar)</a:t>
            </a:r>
          </a:p>
          <a:p>
            <a:pPr lvl="1"/>
            <a:r>
              <a:rPr lang="en-US" dirty="0"/>
              <a:t>Custom record locking text (if defined, displayed at bottom of form)</a:t>
            </a:r>
          </a:p>
          <a:p>
            <a:pPr lvl="1"/>
            <a:r>
              <a:rPr lang="en-US" dirty="0"/>
              <a:t>Survey Instructions</a:t>
            </a:r>
          </a:p>
          <a:p>
            <a:pPr lvl="1"/>
            <a:r>
              <a:rPr lang="en-US" dirty="0"/>
              <a:t>Survey Completion Text</a:t>
            </a:r>
          </a:p>
          <a:p>
            <a:pPr lvl="1"/>
            <a:r>
              <a:rPr lang="en-US" dirty="0"/>
              <a:t>Survey invitation emails (sent via Participant List or Automated Invitations) - includes both subject and message</a:t>
            </a:r>
          </a:p>
          <a:p>
            <a:pPr lvl="1"/>
            <a:r>
              <a:rPr lang="en-US" dirty="0"/>
              <a:t>Custom text displayed at top of Survey Queue</a:t>
            </a:r>
          </a:p>
          <a:p>
            <a:pPr lvl="1"/>
            <a:r>
              <a:rPr lang="en-US" dirty="0"/>
              <a:t>Inside the URL for a survey's 'Redirect to a URL' setting</a:t>
            </a:r>
          </a:p>
          <a:p>
            <a:r>
              <a:rPr lang="en-US" dirty="0"/>
              <a:t>All you need to do to pipe a data value into any of the valid places listed above is insert into your text the variable name inside square brackets</a:t>
            </a:r>
          </a:p>
        </p:txBody>
      </p:sp>
    </p:spTree>
    <p:extLst>
      <p:ext uri="{BB962C8B-B14F-4D97-AF65-F5344CB8AC3E}">
        <p14:creationId xmlns:p14="http://schemas.microsoft.com/office/powerpoint/2010/main" val="34122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Specify constraints on data entry, with a message delivered when invalid values are entered</a:t>
            </a:r>
          </a:p>
          <a:p>
            <a:r>
              <a:rPr lang="en-US" dirty="0" smtClean="0"/>
              <a:t>For example, one could constrain age in years to be an integer between 1 and 99</a:t>
            </a:r>
          </a:p>
          <a:p>
            <a:r>
              <a:rPr lang="en-US" dirty="0" smtClean="0"/>
              <a:t>There are built-in ways to valid things like phone numbers, dates, and email addresses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Validation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74" y="1269786"/>
            <a:ext cx="6394286" cy="5485714"/>
          </a:xfrm>
        </p:spPr>
      </p:pic>
    </p:spTree>
    <p:extLst>
      <p:ext uri="{BB962C8B-B14F-4D97-AF65-F5344CB8AC3E}">
        <p14:creationId xmlns:p14="http://schemas.microsoft.com/office/powerpoint/2010/main" val="36736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Entry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3" y="1491506"/>
            <a:ext cx="8741333" cy="3648000"/>
          </a:xfrm>
        </p:spPr>
      </p:pic>
    </p:spTree>
    <p:extLst>
      <p:ext uri="{BB962C8B-B14F-4D97-AF65-F5344CB8AC3E}">
        <p14:creationId xmlns:p14="http://schemas.microsoft.com/office/powerpoint/2010/main" val="31019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0" y="1670529"/>
            <a:ext cx="8550857" cy="3723429"/>
          </a:xfrm>
        </p:spPr>
      </p:pic>
    </p:spTree>
    <p:extLst>
      <p:ext uri="{BB962C8B-B14F-4D97-AF65-F5344CB8AC3E}">
        <p14:creationId xmlns:p14="http://schemas.microsoft.com/office/powerpoint/2010/main" val="2510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Past Data Collection &amp; Project Management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Paper-based data collection followed by error-prone data entry</a:t>
            </a:r>
          </a:p>
          <a:p>
            <a:r>
              <a:rPr lang="en-US" dirty="0"/>
              <a:t>Complex interview skip patterns not easy to program</a:t>
            </a:r>
          </a:p>
          <a:p>
            <a:r>
              <a:rPr lang="en-US" dirty="0"/>
              <a:t>Different types of data in different places and formats</a:t>
            </a:r>
          </a:p>
          <a:p>
            <a:r>
              <a:rPr lang="en-US" dirty="0"/>
              <a:t>Checking for invalid responses only </a:t>
            </a:r>
            <a:r>
              <a:rPr lang="en-US" b="1" i="1" dirty="0"/>
              <a:t>after</a:t>
            </a:r>
            <a:r>
              <a:rPr lang="en-US" dirty="0"/>
              <a:t> data collected</a:t>
            </a:r>
          </a:p>
          <a:p>
            <a:r>
              <a:rPr lang="en-US" dirty="0"/>
              <a:t>Time lag between data collection and availability for analysis</a:t>
            </a:r>
          </a:p>
          <a:p>
            <a:pPr lvl="1"/>
            <a:r>
              <a:rPr lang="en-US" dirty="0"/>
              <a:t>Uploading</a:t>
            </a:r>
          </a:p>
          <a:p>
            <a:pPr lvl="1"/>
            <a:r>
              <a:rPr lang="en-US" dirty="0"/>
              <a:t>Merging</a:t>
            </a:r>
          </a:p>
          <a:p>
            <a:pPr lvl="1"/>
            <a:r>
              <a:rPr lang="en-US" dirty="0"/>
              <a:t>Cleaning</a:t>
            </a:r>
          </a:p>
          <a:p>
            <a:r>
              <a:rPr lang="en-US" dirty="0"/>
              <a:t>Data collection and project management separated</a:t>
            </a:r>
          </a:p>
          <a:p>
            <a:pPr marL="27432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3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" y="1385046"/>
            <a:ext cx="7951428" cy="5237428"/>
          </a:xfrm>
        </p:spPr>
      </p:pic>
    </p:spTree>
    <p:extLst>
      <p:ext uri="{BB962C8B-B14F-4D97-AF65-F5344CB8AC3E}">
        <p14:creationId xmlns:p14="http://schemas.microsoft.com/office/powerpoint/2010/main" val="36198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92AA-BD41-413D-86BE-53099836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6EF6-7AE3-49A3-BF12-5674445B2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possible to send participants a link to complete surveys</a:t>
            </a:r>
          </a:p>
          <a:p>
            <a:r>
              <a:rPr lang="en-US" dirty="0"/>
              <a:t>A way to collect data with no user login </a:t>
            </a:r>
            <a:r>
              <a:rPr lang="en-US" dirty="0" smtClean="0"/>
              <a:t>required</a:t>
            </a:r>
          </a:p>
          <a:p>
            <a:r>
              <a:rPr lang="en-US" dirty="0" smtClean="0"/>
              <a:t>One way to think about it</a:t>
            </a:r>
          </a:p>
          <a:p>
            <a:pPr lvl="1"/>
            <a:r>
              <a:rPr lang="en-US" dirty="0" smtClean="0"/>
              <a:t>Survey link = ACASI</a:t>
            </a:r>
          </a:p>
          <a:p>
            <a:pPr lvl="1"/>
            <a:r>
              <a:rPr lang="en-US" dirty="0" smtClean="0"/>
              <a:t>Data entry via a project user = CAPI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5B8-CA71-4BB0-B463-02DFE537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Survey Invitations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D611-2E3D-475F-9F47-0ED99B9E4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Setup </a:t>
            </a:r>
            <a:r>
              <a:rPr lang="en-US" dirty="0"/>
              <a:t>your Survey Instrument via the </a:t>
            </a:r>
            <a:r>
              <a:rPr lang="en-US" b="1" dirty="0"/>
              <a:t>Online </a:t>
            </a:r>
            <a:r>
              <a:rPr lang="en-US" b="1" dirty="0" smtClean="0"/>
              <a:t>Designer</a:t>
            </a:r>
          </a:p>
          <a:p>
            <a:r>
              <a:rPr lang="en-US" dirty="0" smtClean="0"/>
              <a:t>Survey Instrument can include items participants do not see</a:t>
            </a:r>
          </a:p>
          <a:p>
            <a:r>
              <a:rPr lang="en-US" dirty="0" smtClean="0"/>
              <a:t>For </a:t>
            </a:r>
            <a:r>
              <a:rPr lang="en-US" dirty="0"/>
              <a:t>every non-survey field, add the </a:t>
            </a:r>
            <a:r>
              <a:rPr lang="en-US" b="1" dirty="0"/>
              <a:t>Action Tag @HIDDEN-SURVEY </a:t>
            </a:r>
            <a:r>
              <a:rPr lang="en-US" dirty="0"/>
              <a:t>in the </a:t>
            </a:r>
            <a:r>
              <a:rPr lang="en-US" b="1" dirty="0"/>
              <a:t>Field Annotation </a:t>
            </a:r>
            <a:r>
              <a:rPr lang="en-US" dirty="0" smtClean="0"/>
              <a:t>box</a:t>
            </a:r>
          </a:p>
          <a:p>
            <a:r>
              <a:rPr lang="en-US" dirty="0" smtClean="0"/>
              <a:t>Designate an email field to use for invitations</a:t>
            </a:r>
          </a:p>
          <a:p>
            <a:r>
              <a:rPr lang="en-US" dirty="0" smtClean="0"/>
              <a:t>Add </a:t>
            </a:r>
            <a:r>
              <a:rPr lang="en-US" dirty="0"/>
              <a:t>your participants’ information in the </a:t>
            </a:r>
            <a:r>
              <a:rPr lang="en-US" b="1" dirty="0"/>
              <a:t>non-survey </a:t>
            </a:r>
            <a:r>
              <a:rPr lang="en-US" dirty="0" smtClean="0"/>
              <a:t>fields (e.g., name, email address)</a:t>
            </a:r>
          </a:p>
          <a:p>
            <a:r>
              <a:rPr lang="en-US" b="1" dirty="0" smtClean="0"/>
              <a:t>Manage </a:t>
            </a:r>
            <a:r>
              <a:rPr lang="en-US" b="1" dirty="0"/>
              <a:t>Survey Participants </a:t>
            </a:r>
            <a:r>
              <a:rPr lang="en-US" b="1" dirty="0" smtClean="0"/>
              <a:t>     Compose </a:t>
            </a:r>
            <a:r>
              <a:rPr lang="en-US" b="1" dirty="0"/>
              <a:t>Survey Invitations 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the message body, using square brackets, </a:t>
            </a:r>
            <a:r>
              <a:rPr lang="en-US" b="1" dirty="0"/>
              <a:t>pipe</a:t>
            </a:r>
            <a:r>
              <a:rPr lang="en-US" dirty="0"/>
              <a:t> in the field name containing the personalized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V="1">
            <a:off x="4902413" y="4741048"/>
            <a:ext cx="294529" cy="145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Calendar</a:t>
            </a:r>
          </a:p>
          <a:p>
            <a:r>
              <a:rPr lang="en-US" dirty="0"/>
              <a:t>Data exports, reports, and stats</a:t>
            </a:r>
          </a:p>
          <a:p>
            <a:r>
              <a:rPr lang="en-US" dirty="0"/>
              <a:t>Data import tool</a:t>
            </a:r>
          </a:p>
          <a:p>
            <a:r>
              <a:rPr lang="en-US" dirty="0"/>
              <a:t>Data comparison tool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Field comment log</a:t>
            </a:r>
          </a:p>
          <a:p>
            <a:r>
              <a:rPr lang="en-US" dirty="0"/>
              <a:t>File repository</a:t>
            </a:r>
          </a:p>
          <a:p>
            <a:r>
              <a:rPr lang="en-US" dirty="0"/>
              <a:t>User rights</a:t>
            </a:r>
          </a:p>
          <a:p>
            <a:r>
              <a:rPr lang="en-US" dirty="0"/>
              <a:t>Data quality</a:t>
            </a:r>
          </a:p>
          <a:p>
            <a:r>
              <a:rPr lang="en-US" dirty="0"/>
              <a:t>REDCap Mobile App</a:t>
            </a:r>
          </a:p>
          <a:p>
            <a:r>
              <a:rPr lang="en-US" dirty="0"/>
              <a:t>Supplemental detail: Move from development to production</a:t>
            </a:r>
          </a:p>
        </p:txBody>
      </p:sp>
    </p:spTree>
    <p:extLst>
      <p:ext uri="{BB962C8B-B14F-4D97-AF65-F5344CB8AC3E}">
        <p14:creationId xmlns:p14="http://schemas.microsoft.com/office/powerpoint/2010/main" val="16173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13" y="1600200"/>
            <a:ext cx="6659973" cy="4876800"/>
          </a:xfrm>
        </p:spPr>
      </p:pic>
    </p:spTree>
    <p:extLst>
      <p:ext uri="{BB962C8B-B14F-4D97-AF65-F5344CB8AC3E}">
        <p14:creationId xmlns:p14="http://schemas.microsoft.com/office/powerpoint/2010/main" val="36962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B93C-7A94-4E2C-945D-C28ED461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FD7A3-5A79-4ECE-80CD-78729C46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data fields to understand collected data and facilitate project management</a:t>
            </a:r>
          </a:p>
          <a:p>
            <a:r>
              <a:rPr lang="en-US" dirty="0" smtClean="0"/>
              <a:t>Four steps to building a report</a:t>
            </a:r>
          </a:p>
          <a:p>
            <a:pPr lvl="1"/>
            <a:r>
              <a:rPr lang="en-US" dirty="0" smtClean="0"/>
              <a:t>Select users who can access the report</a:t>
            </a:r>
          </a:p>
          <a:p>
            <a:pPr lvl="1"/>
            <a:r>
              <a:rPr lang="en-US" dirty="0" smtClean="0"/>
              <a:t>Select data fields to include in the report</a:t>
            </a:r>
          </a:p>
          <a:p>
            <a:pPr lvl="1"/>
            <a:r>
              <a:rPr lang="en-US" dirty="0" smtClean="0"/>
              <a:t>Select cases to include using logic applied to data fields (e.g., only show female participants)</a:t>
            </a:r>
          </a:p>
          <a:p>
            <a:pPr lvl="1"/>
            <a:r>
              <a:rPr lang="en-US" dirty="0" smtClean="0"/>
              <a:t>Select data fields used to order the results (e.g., sort report by age from youngest to oldest)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1" y="4628822"/>
            <a:ext cx="8764952" cy="20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Randomization module randomly assigns participants to specific study groups</a:t>
            </a:r>
          </a:p>
          <a:p>
            <a:pPr lvl="1"/>
            <a:r>
              <a:rPr lang="en-US" dirty="0"/>
              <a:t>Define your randomization model</a:t>
            </a:r>
          </a:p>
          <a:p>
            <a:pPr lvl="1"/>
            <a:r>
              <a:rPr lang="en-US" dirty="0"/>
              <a:t>Download template allocation tables (as Excel/CSV files)</a:t>
            </a:r>
          </a:p>
          <a:p>
            <a:pPr lvl="1"/>
            <a:r>
              <a:rPr lang="en-US" dirty="0"/>
              <a:t>Upload your allocation table (CSV file)</a:t>
            </a:r>
          </a:p>
          <a:p>
            <a:r>
              <a:rPr lang="en-US" dirty="0"/>
              <a:t>Can be stratified by one or more variables collected before the randomization step</a:t>
            </a:r>
          </a:p>
          <a:p>
            <a:r>
              <a:rPr lang="en-US" dirty="0"/>
              <a:t>User rights functionality can control which users are allowed to randomize</a:t>
            </a:r>
          </a:p>
          <a:p>
            <a:r>
              <a:rPr lang="en-US" dirty="0"/>
              <a:t>After the value of the random group is assigned, the random group field becomes read-only and the value can not be changed (by design!)</a:t>
            </a:r>
          </a:p>
        </p:txBody>
      </p:sp>
    </p:spTree>
    <p:extLst>
      <p:ext uri="{BB962C8B-B14F-4D97-AF65-F5344CB8AC3E}">
        <p14:creationId xmlns:p14="http://schemas.microsoft.com/office/powerpoint/2010/main" val="28119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4220-DE36-4D5A-A45A-774DB7E4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663AC-1B43-472C-A0EE-DFAFDA41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1 – select randomization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2050377"/>
            <a:ext cx="8290095" cy="46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Randomization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2 – download a template to understand allocation table structure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" y="2540212"/>
            <a:ext cx="8509714" cy="26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Randomization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5892"/>
            <a:ext cx="8229600" cy="4876800"/>
          </a:xfrm>
        </p:spPr>
        <p:txBody>
          <a:bodyPr/>
          <a:lstStyle/>
          <a:p>
            <a:r>
              <a:rPr lang="en-US" dirty="0" smtClean="0"/>
              <a:t>Step 3 – upload your custom allocation table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6" y="1736601"/>
            <a:ext cx="6655428" cy="50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DC1C-4685-43BC-8413-DD918C18C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Wishlist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7B7F5-84E7-418E-B37F-CDCC4D0BB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Quick, intuitive development of interview items</a:t>
            </a:r>
          </a:p>
          <a:p>
            <a:pPr lvl="1"/>
            <a:r>
              <a:rPr lang="en-US" dirty="0"/>
              <a:t>CAPI, ACASI, web surveys, mobile devices</a:t>
            </a:r>
          </a:p>
          <a:p>
            <a:pPr lvl="1"/>
            <a:r>
              <a:rPr lang="en-US" dirty="0"/>
              <a:t>Multiple types of items</a:t>
            </a:r>
          </a:p>
          <a:p>
            <a:pPr lvl="1"/>
            <a:r>
              <a:rPr lang="en-US" dirty="0"/>
              <a:t>Intuitive programming of skip patterns</a:t>
            </a:r>
          </a:p>
          <a:p>
            <a:r>
              <a:rPr lang="en-US" dirty="0"/>
              <a:t>Easy and secure access to collected data, as it is collected</a:t>
            </a:r>
          </a:p>
          <a:p>
            <a:r>
              <a:rPr lang="en-US" dirty="0"/>
              <a:t>All or almost all data in one place</a:t>
            </a:r>
          </a:p>
          <a:p>
            <a:pPr lvl="1"/>
            <a:r>
              <a:rPr lang="en-US" dirty="0"/>
              <a:t>Survey responses, signed consent forms, locator, biological testing results, allocated study condition</a:t>
            </a:r>
          </a:p>
          <a:p>
            <a:r>
              <a:rPr lang="en-US" dirty="0"/>
              <a:t>Data collection integrated with other aspects of research project management</a:t>
            </a:r>
          </a:p>
          <a:p>
            <a:r>
              <a:rPr lang="en-US" dirty="0"/>
              <a:t>Easy export to external stat software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Status 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490"/>
            <a:ext cx="8229600" cy="4876800"/>
          </a:xfrm>
        </p:spPr>
        <p:txBody>
          <a:bodyPr/>
          <a:lstStyle/>
          <a:p>
            <a:r>
              <a:rPr lang="en-US" dirty="0"/>
              <a:t>What assessments have been completed?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307FC-AF1D-49BE-BECA-DEAC7FAD2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1" y="1643280"/>
            <a:ext cx="7571438" cy="50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Calendar application can be used as a project calendar within this project to help organize your schedule and keep track of any upcoming events </a:t>
            </a:r>
          </a:p>
          <a:p>
            <a:r>
              <a:rPr lang="en-US" dirty="0"/>
              <a:t>It will allow you to add or modify calendar events and then view them either in a daily, weekly, or monthly format below</a:t>
            </a:r>
          </a:p>
          <a:p>
            <a:r>
              <a:rPr lang="en-US" dirty="0"/>
              <a:t>To add a new note or calendar event to any day, click </a:t>
            </a:r>
            <a:r>
              <a:rPr lang="en-US" b="1" dirty="0"/>
              <a:t>+New</a:t>
            </a:r>
            <a:r>
              <a:rPr lang="en-US" dirty="0"/>
              <a:t> at the top of that day's box to begin entering the information </a:t>
            </a:r>
          </a:p>
        </p:txBody>
      </p:sp>
    </p:spTree>
    <p:extLst>
      <p:ext uri="{BB962C8B-B14F-4D97-AF65-F5344CB8AC3E}">
        <p14:creationId xmlns:p14="http://schemas.microsoft.com/office/powerpoint/2010/main" val="870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AAEA-E78E-4BFB-9C72-32A86756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7997-DFCB-4CAB-B2FF-6ED881809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Calendar tracks events in your study and can be used for data entry</a:t>
            </a:r>
          </a:p>
          <a:p>
            <a:r>
              <a:rPr lang="en-US" dirty="0"/>
              <a:t>Functionality depends on the project structure</a:t>
            </a:r>
          </a:p>
          <a:p>
            <a:r>
              <a:rPr lang="en-US" dirty="0"/>
              <a:t>Possible to link a calendar event to a particular record</a:t>
            </a:r>
          </a:p>
          <a:p>
            <a:r>
              <a:rPr lang="en-US" dirty="0"/>
              <a:t>Record-specific events can be used to access data collection instruments</a:t>
            </a:r>
          </a:p>
          <a:p>
            <a:r>
              <a:rPr lang="en-US" dirty="0"/>
              <a:t>In longitudinal projects, scheduling module uses the longitudinal event grid to populate the calendar with record-specific events</a:t>
            </a:r>
          </a:p>
          <a:p>
            <a:r>
              <a:rPr lang="en-US" dirty="0"/>
              <a:t>R</a:t>
            </a:r>
            <a:r>
              <a:rPr lang="en-US" dirty="0" smtClean="0"/>
              <a:t>ecord-specific </a:t>
            </a:r>
            <a:r>
              <a:rPr lang="en-US" dirty="0"/>
              <a:t>events are linked to data collection instruments (administer instrument X, at time Y, to participant I)</a:t>
            </a:r>
          </a:p>
        </p:txBody>
      </p:sp>
    </p:spTree>
    <p:extLst>
      <p:ext uri="{BB962C8B-B14F-4D97-AF65-F5344CB8AC3E}">
        <p14:creationId xmlns:p14="http://schemas.microsoft.com/office/powerpoint/2010/main" val="32611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2F711-1B76-4443-9BD0-F3D896353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" y="517103"/>
            <a:ext cx="9143720" cy="5144879"/>
          </a:xfrm>
        </p:spPr>
      </p:pic>
    </p:spTree>
    <p:extLst>
      <p:ext uri="{BB962C8B-B14F-4D97-AF65-F5344CB8AC3E}">
        <p14:creationId xmlns:p14="http://schemas.microsoft.com/office/powerpoint/2010/main" val="16341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C9FB-05F8-4519-8538-3A74975F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Locking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B113E-6B61-412B-ABFD-3C2D40A4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 locking freezes data, ensuring that users don’t accidentally modify it without authorization</a:t>
            </a:r>
          </a:p>
          <a:p>
            <a:r>
              <a:rPr lang="en-US" dirty="0"/>
              <a:t>This controls data entry and is commonly used to prepare for statistical analysis or to archive final datasets</a:t>
            </a:r>
          </a:p>
          <a:p>
            <a:r>
              <a:rPr lang="en-US" dirty="0"/>
              <a:t>Only instruments are locked</a:t>
            </a:r>
          </a:p>
          <a:p>
            <a:r>
              <a:rPr lang="en-US" dirty="0"/>
              <a:t>It is not possible to lock individual fields</a:t>
            </a:r>
          </a:p>
          <a:p>
            <a:r>
              <a:rPr lang="en-US" dirty="0"/>
              <a:t>The project status and form status do not affect locking</a:t>
            </a:r>
          </a:p>
          <a:p>
            <a:r>
              <a:rPr lang="en-US" dirty="0"/>
              <a:t>This feature can be used at any time, with any records</a:t>
            </a:r>
          </a:p>
          <a:p>
            <a:r>
              <a:rPr lang="en-US" dirty="0"/>
              <a:t>Locking permissions are controlled on the User Rights page</a:t>
            </a:r>
          </a:p>
          <a:p>
            <a:r>
              <a:rPr lang="en-US" dirty="0"/>
              <a:t>Unlocking allows data to be changed as usual </a:t>
            </a:r>
          </a:p>
        </p:txBody>
      </p:sp>
    </p:spTree>
    <p:extLst>
      <p:ext uri="{BB962C8B-B14F-4D97-AF65-F5344CB8AC3E}">
        <p14:creationId xmlns:p14="http://schemas.microsoft.com/office/powerpoint/2010/main" val="29253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161D-A349-47E8-AB44-E9BA042F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Access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340A1-9005-41D3-A3AC-4F998A61E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 members can have access to different or be restricted from different parts of the project</a:t>
            </a:r>
          </a:p>
          <a:p>
            <a:r>
              <a:rPr lang="en-US" dirty="0"/>
              <a:t>Each member of the project enters REDCap with a unique user name and login</a:t>
            </a:r>
          </a:p>
          <a:p>
            <a:r>
              <a:rPr lang="en-US" dirty="0"/>
              <a:t>Project administrators can control who may execute specific tasks on the project (e.g., deleting records)</a:t>
            </a:r>
          </a:p>
          <a:p>
            <a:r>
              <a:rPr lang="en-US" dirty="0"/>
              <a:t>For example, you would not want a staff member responsible for collecting data in the field to have the ability to alter the randomization table</a:t>
            </a:r>
          </a:p>
          <a:p>
            <a:r>
              <a:rPr lang="en-US" dirty="0"/>
              <a:t>Staff involved with intervention delivery may access different forms than staff administering interviews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 in a mobile app on an iPhone, iPad, or Android phone or tablet</a:t>
            </a:r>
          </a:p>
          <a:p>
            <a:r>
              <a:rPr lang="en-US" dirty="0"/>
              <a:t>Offline data collection for environments with poor Internet connectivity</a:t>
            </a:r>
          </a:p>
          <a:p>
            <a:r>
              <a:rPr lang="en-US" dirty="0"/>
              <a:t>Must be used alongside REDCap itself</a:t>
            </a:r>
          </a:p>
        </p:txBody>
      </p:sp>
    </p:spTree>
    <p:extLst>
      <p:ext uri="{BB962C8B-B14F-4D97-AF65-F5344CB8AC3E}">
        <p14:creationId xmlns:p14="http://schemas.microsoft.com/office/powerpoint/2010/main" val="37667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44" y="424541"/>
            <a:ext cx="6480000" cy="6156000"/>
          </a:xfrm>
        </p:spPr>
      </p:pic>
    </p:spTree>
    <p:extLst>
      <p:ext uri="{BB962C8B-B14F-4D97-AF65-F5344CB8AC3E}">
        <p14:creationId xmlns:p14="http://schemas.microsoft.com/office/powerpoint/2010/main" val="38706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8225-3943-44EB-A879-BA446A74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Resolution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F5DC-66C3-461B-A6FF-716AF3DC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workflow for documenting the process of resolving issues with data in the project</a:t>
            </a:r>
          </a:p>
          <a:p>
            <a:r>
              <a:rPr lang="en-US" dirty="0"/>
              <a:t>Queries can be generated</a:t>
            </a:r>
          </a:p>
          <a:p>
            <a:r>
              <a:rPr lang="en-US" dirty="0"/>
              <a:t>An open data query implies that there is an issue with a data value that needs to be resolved</a:t>
            </a:r>
          </a:p>
          <a:p>
            <a:r>
              <a:rPr lang="en-US" dirty="0"/>
              <a:t>Any user with 'respond' privileges will be able to respond to an open query</a:t>
            </a:r>
          </a:p>
          <a:p>
            <a:r>
              <a:rPr lang="en-US" dirty="0"/>
              <a:t>Once a query has been responded to, a user with 'close' privileges may close the query, after which it will be considered resolved  </a:t>
            </a:r>
          </a:p>
        </p:txBody>
      </p:sp>
    </p:spTree>
    <p:extLst>
      <p:ext uri="{BB962C8B-B14F-4D97-AF65-F5344CB8AC3E}">
        <p14:creationId xmlns:p14="http://schemas.microsoft.com/office/powerpoint/2010/main" val="37535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 is 'Application Programming Interface'</a:t>
            </a:r>
          </a:p>
          <a:p>
            <a:r>
              <a:rPr lang="en-US" dirty="0"/>
              <a:t>REDCap API is an interface that allows external applications to connect to REDCap remotely</a:t>
            </a:r>
          </a:p>
          <a:p>
            <a:r>
              <a:rPr lang="en-US" dirty="0"/>
              <a:t>Used for programmatically retrieving or modifying data or settings within REDCap</a:t>
            </a:r>
          </a:p>
          <a:p>
            <a:r>
              <a:rPr lang="en-US" dirty="0"/>
              <a:t>Automated data imports/exports from a specified REDCap project</a:t>
            </a:r>
          </a:p>
          <a:p>
            <a:r>
              <a:rPr lang="en-US" dirty="0"/>
              <a:t>In order to use the REDCap API for a given REDCap project, you must first be given a token by the administrator that is specific to your username for that particular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0" y="2702276"/>
            <a:ext cx="7802000" cy="3936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REDCap?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Secure web application for building and managing surveys and databases</a:t>
            </a:r>
          </a:p>
          <a:p>
            <a:r>
              <a:rPr lang="en-US" dirty="0"/>
              <a:t>Used by thousands of institutions in &gt; </a:t>
            </a:r>
            <a:r>
              <a:rPr lang="en-US" b="1" dirty="0"/>
              <a:t>100 </a:t>
            </a:r>
            <a:r>
              <a:rPr lang="en-US" dirty="0"/>
              <a:t>countries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164" y="4163925"/>
            <a:ext cx="8890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Can be used to collect almost any kind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21 CFR Part 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Federal Information Security Management Act (FISMA)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HIPAA-compliant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A7077-E276-47E8-A110-9F3815DC7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36" y="442033"/>
            <a:ext cx="3368889" cy="11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Shared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Repository for REDCap data collection instruments and forms</a:t>
            </a:r>
          </a:p>
          <a:p>
            <a:r>
              <a:rPr lang="en-US" dirty="0"/>
              <a:t>Curated, approved for inclusion by the REDCap Library Oversight Committee (REDLOC) after review for relevance, accuracy in function and coding, and copyright issues</a:t>
            </a:r>
          </a:p>
          <a:p>
            <a:r>
              <a:rPr lang="en-US" dirty="0"/>
              <a:t>About 1700 instruments</a:t>
            </a:r>
          </a:p>
          <a:p>
            <a:r>
              <a:rPr lang="en-US" dirty="0"/>
              <a:t>Can search by keyword</a:t>
            </a:r>
            <a:endParaRPr lang="en-US" dirty="0">
              <a:hlinkClick r:id="rId2"/>
            </a:endParaRPr>
          </a:p>
          <a:p>
            <a:r>
              <a:rPr lang="en-US" sz="2000" dirty="0">
                <a:hlinkClick r:id="rId2"/>
              </a:rPr>
              <a:t>https://redcap.vanderbilt.edu/consortium/library/search.php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instrument look the way you want</a:t>
            </a:r>
          </a:p>
          <a:p>
            <a:r>
              <a:rPr lang="en-US" dirty="0"/>
              <a:t>Does the branching logic (skip patterns) work correctly</a:t>
            </a:r>
          </a:p>
          <a:p>
            <a:r>
              <a:rPr lang="en-US" dirty="0"/>
              <a:t>Do calculated variables return correct values</a:t>
            </a:r>
          </a:p>
          <a:p>
            <a:r>
              <a:rPr lang="en-US" dirty="0"/>
              <a:t>Real project data should </a:t>
            </a:r>
            <a:r>
              <a:rPr lang="en-US" b="1" dirty="0"/>
              <a:t>not</a:t>
            </a:r>
            <a:r>
              <a:rPr lang="en-US" dirty="0"/>
              <a:t> be entered while in development mode</a:t>
            </a:r>
          </a:p>
          <a:p>
            <a:r>
              <a:rPr lang="en-US" dirty="0"/>
              <a:t>Once the project has undergone thorough testing, you change from development to production status</a:t>
            </a:r>
          </a:p>
        </p:txBody>
      </p:sp>
    </p:spTree>
    <p:extLst>
      <p:ext uri="{BB962C8B-B14F-4D97-AF65-F5344CB8AC3E}">
        <p14:creationId xmlns:p14="http://schemas.microsoft.com/office/powerpoint/2010/main" val="37989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vs.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is designed for iterative building of instruments and other project functionality</a:t>
            </a:r>
          </a:p>
          <a:p>
            <a:pPr lvl="1"/>
            <a:r>
              <a:rPr lang="en-US" dirty="0"/>
              <a:t>Rapidly add, remove, reorder instruments and items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Production is designed for real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3669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76AB-BF88-4153-AF32-88403324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31F69-A122-4691-9FB5-F72669D82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Deleting Records </a:t>
            </a:r>
          </a:p>
          <a:p>
            <a:r>
              <a:rPr lang="en-US" dirty="0"/>
              <a:t>Renaming Fields </a:t>
            </a:r>
          </a:p>
          <a:p>
            <a:r>
              <a:rPr lang="en-US" dirty="0"/>
              <a:t>Enumeration Changes </a:t>
            </a:r>
          </a:p>
          <a:p>
            <a:r>
              <a:rPr lang="en-US" dirty="0"/>
              <a:t>Not Testing your Project </a:t>
            </a:r>
          </a:p>
          <a:p>
            <a:r>
              <a:rPr lang="en-US" dirty="0"/>
              <a:t>Not Moving to Production Status </a:t>
            </a:r>
          </a:p>
          <a:p>
            <a:r>
              <a:rPr lang="en-US" dirty="0"/>
              <a:t>Calculated Fields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9F81-9509-4A22-9125-C0297549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73-7126-44B2-BC03-AF157EDA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options</a:t>
            </a:r>
          </a:p>
          <a:p>
            <a:r>
              <a:rPr lang="en-US" dirty="0"/>
              <a:t>OPTION 1 will delete the record ENTIRELY from ALL forms (and events in longitudinal projects)</a:t>
            </a:r>
          </a:p>
          <a:p>
            <a:r>
              <a:rPr lang="en-US" dirty="0"/>
              <a:t>OPTION 2 will delete the record from only the specific form chosen</a:t>
            </a:r>
          </a:p>
          <a:p>
            <a:r>
              <a:rPr lang="en-US" dirty="0"/>
              <a:t>OPTION 3 will delete the record from only the specific event chosen </a:t>
            </a:r>
          </a:p>
        </p:txBody>
      </p:sp>
    </p:spTree>
    <p:extLst>
      <p:ext uri="{BB962C8B-B14F-4D97-AF65-F5344CB8AC3E}">
        <p14:creationId xmlns:p14="http://schemas.microsoft.com/office/powerpoint/2010/main" val="11609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D5D94-441A-4705-9DA0-442312AA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Renaming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52665-5B14-4066-965E-3D75DDFC8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the project is in production with live data collected, </a:t>
            </a:r>
            <a:r>
              <a:rPr lang="en-US" b="1" dirty="0"/>
              <a:t>there is no renaming </a:t>
            </a:r>
            <a:r>
              <a:rPr lang="en-US" dirty="0"/>
              <a:t>of fields because the field names are linked directly to the REDCap data.</a:t>
            </a:r>
          </a:p>
          <a:p>
            <a:r>
              <a:rPr lang="en-US" dirty="0"/>
              <a:t>If a new field name is absolutely necessary, you will need to export the data, create a new field with the new name, upload the data to the new field, and delete the old field with the old name. </a:t>
            </a:r>
          </a:p>
          <a:p>
            <a:r>
              <a:rPr lang="en-US" dirty="0"/>
              <a:t>The field name will also need to be manually changed in other places (e.g., Branching logic, Calculations, Reports)</a:t>
            </a:r>
          </a:p>
        </p:txBody>
      </p:sp>
    </p:spTree>
    <p:extLst>
      <p:ext uri="{BB962C8B-B14F-4D97-AF65-F5344CB8AC3E}">
        <p14:creationId xmlns:p14="http://schemas.microsoft.com/office/powerpoint/2010/main" val="13685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BC00A-0FB0-4E43-94DA-AE330D2F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Enumeration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FECB6-444C-4137-92EF-CCE8CDFE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Once the project is in production with live data collected, Dropdown list, Radio Buttons, and Check Boxes </a:t>
            </a:r>
            <a:r>
              <a:rPr lang="en-US" b="1" dirty="0"/>
              <a:t>should not be renumbered </a:t>
            </a:r>
            <a:r>
              <a:rPr lang="en-US" dirty="0"/>
              <a:t>because the numbers are linked directly to the REDCap data</a:t>
            </a:r>
          </a:p>
          <a:p>
            <a:r>
              <a:rPr lang="en-US" dirty="0"/>
              <a:t>The field choices can be in any order regardless of the number assigned, as the choices will be shown in the </a:t>
            </a:r>
            <a:r>
              <a:rPr lang="en-US" b="1" dirty="0"/>
              <a:t>order listed </a:t>
            </a:r>
            <a:r>
              <a:rPr lang="en-US" dirty="0"/>
              <a:t>rather than </a:t>
            </a:r>
            <a:r>
              <a:rPr lang="en-US" b="1" dirty="0"/>
              <a:t>numeric order</a:t>
            </a:r>
            <a:r>
              <a:rPr lang="en-US" dirty="0"/>
              <a:t> </a:t>
            </a:r>
          </a:p>
          <a:p>
            <a:r>
              <a:rPr lang="en-US" dirty="0"/>
              <a:t>For example, let’s start with: </a:t>
            </a:r>
          </a:p>
          <a:p>
            <a:pPr lvl="1"/>
            <a:r>
              <a:rPr lang="en-US" dirty="0"/>
              <a:t>1, Allentown 2, Beaumont 3, Carson </a:t>
            </a:r>
          </a:p>
          <a:p>
            <a:r>
              <a:rPr lang="en-US" dirty="0"/>
              <a:t>Say you need to add “</a:t>
            </a:r>
            <a:r>
              <a:rPr lang="en-US" dirty="0" err="1"/>
              <a:t>Bakersville</a:t>
            </a:r>
            <a:r>
              <a:rPr lang="en-US" dirty="0"/>
              <a:t>”. Do not add as follows: </a:t>
            </a:r>
          </a:p>
          <a:p>
            <a:pPr lvl="1"/>
            <a:r>
              <a:rPr lang="en-US" dirty="0"/>
              <a:t>1, Allentown 2, </a:t>
            </a:r>
            <a:r>
              <a:rPr lang="en-US" dirty="0" err="1"/>
              <a:t>Bakervsille</a:t>
            </a:r>
            <a:r>
              <a:rPr lang="en-US" dirty="0"/>
              <a:t> 3, Beaumont 4, Carson </a:t>
            </a:r>
          </a:p>
          <a:p>
            <a:r>
              <a:rPr lang="en-US" dirty="0"/>
              <a:t>Instead, add “</a:t>
            </a:r>
            <a:r>
              <a:rPr lang="en-US" dirty="0" err="1"/>
              <a:t>Bakersville</a:t>
            </a:r>
            <a:r>
              <a:rPr lang="en-US" dirty="0"/>
              <a:t>” as follows (without changing numbers):</a:t>
            </a:r>
          </a:p>
          <a:p>
            <a:pPr lvl="1"/>
            <a:r>
              <a:rPr lang="en-US" dirty="0"/>
              <a:t>1, Allentown 4, </a:t>
            </a:r>
            <a:r>
              <a:rPr lang="en-US" dirty="0" err="1"/>
              <a:t>Bakervsille</a:t>
            </a:r>
            <a:r>
              <a:rPr lang="en-US" dirty="0"/>
              <a:t> 2, Beaumont 3, Carson </a:t>
            </a:r>
          </a:p>
        </p:txBody>
      </p:sp>
    </p:spTree>
    <p:extLst>
      <p:ext uri="{BB962C8B-B14F-4D97-AF65-F5344CB8AC3E}">
        <p14:creationId xmlns:p14="http://schemas.microsoft.com/office/powerpoint/2010/main" val="1032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2525-637C-4216-BBDA-1A5597D8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Testing Your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45B7E-EF3B-4044-8C56-36126EB60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 is important to test the </a:t>
            </a:r>
            <a:r>
              <a:rPr lang="en-US" b="1" dirty="0"/>
              <a:t>essential components </a:t>
            </a:r>
            <a:r>
              <a:rPr lang="en-US" dirty="0"/>
              <a:t>of your project before moving it into production </a:t>
            </a:r>
          </a:p>
          <a:p>
            <a:r>
              <a:rPr lang="en-US" dirty="0"/>
              <a:t>Create a few </a:t>
            </a:r>
            <a:r>
              <a:rPr lang="en-US" b="1" dirty="0"/>
              <a:t>test records </a:t>
            </a:r>
            <a:r>
              <a:rPr lang="en-US" dirty="0"/>
              <a:t>and entering some data for each to ensure that your data collection instruments look and behave how you expect, especially branching logic and calculations </a:t>
            </a:r>
          </a:p>
          <a:p>
            <a:r>
              <a:rPr lang="en-US" dirty="0"/>
              <a:t>Review your test data by creating </a:t>
            </a:r>
            <a:r>
              <a:rPr lang="en-US" b="1" dirty="0"/>
              <a:t>reports </a:t>
            </a:r>
            <a:r>
              <a:rPr lang="en-US" dirty="0"/>
              <a:t>and </a:t>
            </a:r>
            <a:r>
              <a:rPr lang="en-US" b="1" dirty="0"/>
              <a:t>exporting </a:t>
            </a:r>
            <a:r>
              <a:rPr lang="en-US" dirty="0"/>
              <a:t>your data to view in Excel or a statistical analysis package </a:t>
            </a:r>
          </a:p>
          <a:p>
            <a:r>
              <a:rPr lang="en-US" dirty="0"/>
              <a:t>If you have </a:t>
            </a:r>
            <a:r>
              <a:rPr lang="en-US" b="1" dirty="0"/>
              <a:t>surveys</a:t>
            </a:r>
            <a:r>
              <a:rPr lang="en-US" dirty="0"/>
              <a:t>, complete the surveys as if you were a participant by using the Public Survey Link or Participant List by sending a survey invitation to yourself </a:t>
            </a:r>
          </a:p>
          <a:p>
            <a:r>
              <a:rPr lang="en-US" dirty="0"/>
              <a:t>The </a:t>
            </a:r>
            <a:r>
              <a:rPr lang="en-US" b="1" dirty="0"/>
              <a:t>best way </a:t>
            </a:r>
            <a:r>
              <a:rPr lang="en-US" dirty="0"/>
              <a:t>to test your project is to use it as if you were entering real production data, and it is always helpful to have team members or colleagues take a look at your project to get a fresh set of eyes looking at it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65D2-5D9E-45C1-ABB7-BD8F733A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Moving to Production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579C5-AD52-442F-854F-35AFBB8F8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you have designed and tested your project, you should move your project to production for </a:t>
            </a:r>
            <a:r>
              <a:rPr lang="en-US" b="1" dirty="0"/>
              <a:t>very important reasons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Your </a:t>
            </a:r>
            <a:r>
              <a:rPr lang="en-US" b="1" dirty="0"/>
              <a:t>data will be safer</a:t>
            </a:r>
            <a:r>
              <a:rPr lang="en-US" dirty="0"/>
              <a:t>. You can safely make changes to your project in “Draft Mode” while leaving the project undisturbed until the changes are actually applied.</a:t>
            </a:r>
          </a:p>
          <a:p>
            <a:pPr lvl="1"/>
            <a:r>
              <a:rPr lang="en-US" dirty="0"/>
              <a:t>Renaming of fields and/or events, and renumbering of coded fields (drop-down, radio button, check boxes) will come with </a:t>
            </a:r>
            <a:r>
              <a:rPr lang="en-US" b="1" dirty="0"/>
              <a:t>warning messages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Changes to forms that might compromise your data will be reviewed and approved by the </a:t>
            </a:r>
            <a:r>
              <a:rPr lang="en-US" b="1" dirty="0"/>
              <a:t>Administrator </a:t>
            </a:r>
            <a:r>
              <a:rPr lang="en-US" dirty="0"/>
              <a:t>before they are committed to the project.</a:t>
            </a:r>
          </a:p>
          <a:p>
            <a:pPr lvl="1"/>
            <a:r>
              <a:rPr lang="en-US" dirty="0"/>
              <a:t>REDCap keeps a copy of </a:t>
            </a:r>
            <a:r>
              <a:rPr lang="en-US" b="1" dirty="0"/>
              <a:t>past Data Dictionaries </a:t>
            </a:r>
            <a:r>
              <a:rPr lang="en-US" dirty="0"/>
              <a:t>so you can refer back to them if there are ever any questions.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0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25A9-FB2E-41BA-92C9-1DE57F3A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Calculated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B70D6-AE21-4ACB-A67D-E71ECDEE1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Calculations should be considered a tool not data. Calculations should be reapplied during data analysis. </a:t>
            </a:r>
          </a:p>
          <a:p>
            <a:r>
              <a:rPr lang="en-US" dirty="0"/>
              <a:t>Do not reference calculated fields within calculated fields. When multiple calculations are performed, the order of execution is determined by the alphabetical order of the associated field names. </a:t>
            </a:r>
          </a:p>
          <a:p>
            <a:r>
              <a:rPr lang="en-US" dirty="0"/>
              <a:t>Multiple calculations on a form. Order of execution is determined by the alphabetical ordering of associated variable names.</a:t>
            </a:r>
          </a:p>
          <a:p>
            <a:r>
              <a:rPr lang="en-US" i="1" dirty="0"/>
              <a:t>Problem</a:t>
            </a:r>
            <a:r>
              <a:rPr lang="en-US" dirty="0"/>
              <a:t>: Here, Calculation 2 will occur before Calculation 1! </a:t>
            </a:r>
          </a:p>
          <a:p>
            <a:pPr lvl="1"/>
            <a:r>
              <a:rPr lang="en-US" dirty="0"/>
              <a:t>Calculation 1 [</a:t>
            </a:r>
            <a:r>
              <a:rPr lang="en-US" dirty="0" err="1"/>
              <a:t>weight_met</a:t>
            </a:r>
            <a:r>
              <a:rPr lang="en-US" dirty="0"/>
              <a:t>] =[weight]*.45359237 </a:t>
            </a:r>
          </a:p>
          <a:p>
            <a:pPr lvl="1"/>
            <a:r>
              <a:rPr lang="en-US" dirty="0"/>
              <a:t>Calculation 2 [BMI]=[</a:t>
            </a:r>
            <a:r>
              <a:rPr lang="en-US" dirty="0" err="1"/>
              <a:t>weight_met</a:t>
            </a:r>
            <a:r>
              <a:rPr lang="en-US" dirty="0"/>
              <a:t>]/([height]^2) </a:t>
            </a:r>
            <a:r>
              <a:rPr lang="en-US" i="1" dirty="0"/>
              <a:t>Solutions</a:t>
            </a:r>
            <a:r>
              <a:rPr lang="en-US" dirty="0"/>
              <a:t>: </a:t>
            </a:r>
          </a:p>
          <a:p>
            <a:r>
              <a:rPr lang="en-US" dirty="0"/>
              <a:t>Best solution</a:t>
            </a:r>
          </a:p>
          <a:p>
            <a:pPr lvl="1"/>
            <a:r>
              <a:rPr lang="en-US" dirty="0"/>
              <a:t>calculate BMI in one step </a:t>
            </a:r>
          </a:p>
          <a:p>
            <a:r>
              <a:rPr lang="en-US" dirty="0"/>
              <a:t>Other solution</a:t>
            </a:r>
          </a:p>
          <a:p>
            <a:pPr lvl="1"/>
            <a:r>
              <a:rPr lang="en-US" dirty="0"/>
              <a:t>rename variable to change order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Launched in 2004 at Vanderbilt University</a:t>
            </a:r>
          </a:p>
          <a:p>
            <a:pPr lvl="1"/>
            <a:r>
              <a:rPr lang="en-US" dirty="0"/>
              <a:t>HIPPA compliant secure data collection</a:t>
            </a:r>
          </a:p>
          <a:p>
            <a:pPr lvl="1"/>
            <a:r>
              <a:rPr lang="en-US" dirty="0"/>
              <a:t>User-friendly web-based interface with researcher in control</a:t>
            </a:r>
          </a:p>
          <a:p>
            <a:r>
              <a:rPr lang="en-US" dirty="0"/>
              <a:t>In 2006, the </a:t>
            </a:r>
            <a:r>
              <a:rPr lang="en-US" b="1" dirty="0"/>
              <a:t>REDCap Consortium</a:t>
            </a:r>
            <a:r>
              <a:rPr lang="en-US" dirty="0"/>
              <a:t> officially launched</a:t>
            </a:r>
          </a:p>
          <a:p>
            <a:pPr lvl="1"/>
            <a:r>
              <a:rPr lang="en-US" dirty="0"/>
              <a:t>Handful of non-profit organizations interested in expanding </a:t>
            </a:r>
            <a:r>
              <a:rPr lang="en-US" dirty="0" err="1"/>
              <a:t>REDCap’s</a:t>
            </a:r>
            <a:r>
              <a:rPr lang="en-US" dirty="0"/>
              <a:t> functionality</a:t>
            </a:r>
          </a:p>
          <a:p>
            <a:pPr lvl="1"/>
            <a:r>
              <a:rPr lang="en-US" dirty="0"/>
              <a:t>Established annual in-person conferences in 2009</a:t>
            </a:r>
          </a:p>
          <a:p>
            <a:pPr lvl="1"/>
            <a:r>
              <a:rPr lang="en-US" dirty="0"/>
              <a:t>Continued to expand REDCap in subsequent years, introducing features to support more diverse types of data collection</a:t>
            </a:r>
          </a:p>
          <a:p>
            <a:pPr lvl="1"/>
            <a:r>
              <a:rPr lang="en-US" dirty="0"/>
              <a:t>REDCap now used for just about any type of data collection you can imagine, across thousands of organizations</a:t>
            </a:r>
          </a:p>
          <a:p>
            <a:r>
              <a:rPr lang="en-US" dirty="0"/>
              <a:t>Provided at no cost to institutions that join Consortium</a:t>
            </a:r>
          </a:p>
          <a:p>
            <a:pPr lvl="1"/>
            <a:r>
              <a:rPr lang="en-US" dirty="0"/>
              <a:t>But there are </a:t>
            </a:r>
            <a:r>
              <a:rPr lang="fr-FR" dirty="0"/>
              <a:t>infrastructure requirements (PHP web server, MySQL data base server, etc.)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A611-EB4C-45F8-92E3-03FD6B60F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17" y="521360"/>
            <a:ext cx="982980" cy="10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D7A4-71FB-4960-9953-0A5B8690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Calculated Fields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34AC-12AC-4592-A741-957140E98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Avoid using "today" in calculated fields</a:t>
            </a:r>
            <a:r>
              <a:rPr lang="en-US" dirty="0"/>
              <a:t>. This is because every time you access and save the form, the calculation will run. So if you calculate the age as of today, then a year later you access the form to review or make updates, the age as of "today" will also be updated (+1 </a:t>
            </a:r>
            <a:r>
              <a:rPr lang="en-US" dirty="0" err="1"/>
              <a:t>yr</a:t>
            </a:r>
            <a:r>
              <a:rPr lang="en-US" dirty="0"/>
              <a:t>). Instead, calculate ages off of another field (e.g. screening date, enrollment date). </a:t>
            </a:r>
          </a:p>
          <a:p>
            <a:r>
              <a:rPr lang="en-US" b="1" dirty="0"/>
              <a:t>For longitudinal projects, the unique event name must be prepended </a:t>
            </a:r>
            <a:r>
              <a:rPr lang="en-US" dirty="0"/>
              <a:t>(in square brackets) to the beginning of the variable name (in square brackets) specified in the equation. For example: [enrollment_arm_1][weight]/[</a:t>
            </a:r>
            <a:r>
              <a:rPr lang="en-US" dirty="0" err="1"/>
              <a:t>visit_weight</a:t>
            </a:r>
            <a:r>
              <a:rPr lang="en-US" dirty="0"/>
              <a:t>] Presuming this calculated field exists on a form that is utilized on multiple events, it will always perform the calculation using the value of weight from the Enrollment event while using the value of </a:t>
            </a:r>
            <a:r>
              <a:rPr lang="en-US" dirty="0" err="1"/>
              <a:t>visit_weight</a:t>
            </a:r>
            <a:r>
              <a:rPr lang="en-US" dirty="0"/>
              <a:t> for the current event the user is 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though no cost, need institutional support</a:t>
            </a:r>
          </a:p>
          <a:p>
            <a:pPr lvl="1"/>
            <a:r>
              <a:rPr lang="en-US" dirty="0"/>
              <a:t>IT infrastructure and administrator</a:t>
            </a:r>
          </a:p>
          <a:p>
            <a:r>
              <a:rPr lang="en-US" dirty="0"/>
              <a:t>Working across institutions</a:t>
            </a:r>
          </a:p>
          <a:p>
            <a:r>
              <a:rPr lang="en-US" dirty="0"/>
              <a:t>Occasional, announced maintenance of server makes REDCap unavailable for a few hours</a:t>
            </a:r>
          </a:p>
          <a:p>
            <a:r>
              <a:rPr lang="en-US" dirty="0"/>
              <a:t>Exporting scheduled dates</a:t>
            </a:r>
          </a:p>
          <a:p>
            <a:r>
              <a:rPr lang="en-US" dirty="0"/>
              <a:t>Needs to rely on outside functionality to send SMS to participants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CC35-55C5-4520-9492-5B962791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to 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7915-B48D-445A-98CB-66D1B2413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Task-specific videos inside REDCap</a:t>
            </a:r>
          </a:p>
          <a:p>
            <a:pPr lvl="1"/>
            <a:r>
              <a:rPr lang="en-US" dirty="0"/>
              <a:t>Nearly every piece of REDCap has a training video embedded inside the application</a:t>
            </a:r>
          </a:p>
          <a:p>
            <a:pPr lvl="1"/>
            <a:r>
              <a:rPr lang="en-US" dirty="0"/>
              <a:t>Create a project and explore away in development mode</a:t>
            </a:r>
          </a:p>
          <a:p>
            <a:r>
              <a:rPr lang="en-US" dirty="0">
                <a:hlinkClick r:id="rId2"/>
              </a:rPr>
              <a:t>http://project-redcap.org/</a:t>
            </a:r>
            <a:endParaRPr lang="en-US" dirty="0"/>
          </a:p>
          <a:p>
            <a:r>
              <a:rPr lang="en-US" dirty="0"/>
              <a:t>NYU Health Sciences Library Data Services</a:t>
            </a:r>
          </a:p>
          <a:p>
            <a:pPr lvl="1"/>
            <a:r>
              <a:rPr lang="en-US" dirty="0"/>
              <a:t>Basic and advanced workshops</a:t>
            </a:r>
          </a:p>
          <a:p>
            <a:pPr lvl="1"/>
            <a:r>
              <a:rPr lang="en-US" dirty="0"/>
              <a:t>Consultations on REDCap form building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http://cri.uchicago.edu/redcap-training/</a:t>
            </a:r>
            <a:endParaRPr lang="en-US" dirty="0"/>
          </a:p>
          <a:p>
            <a:r>
              <a:rPr lang="en-US" dirty="0">
                <a:hlinkClick r:id="rId4"/>
              </a:rPr>
              <a:t>https://www.iths.org/investigators/services/bmi/redcap/</a:t>
            </a:r>
            <a:endParaRPr lang="en-US" dirty="0"/>
          </a:p>
          <a:p>
            <a:r>
              <a:rPr lang="en-US" dirty="0"/>
              <a:t>Harris, P. A., Taylor, R., </a:t>
            </a:r>
            <a:r>
              <a:rPr lang="en-US" dirty="0" err="1"/>
              <a:t>Thielke</a:t>
            </a:r>
            <a:r>
              <a:rPr lang="en-US" dirty="0"/>
              <a:t>, R., Payne, J., Gonzalez, N., &amp; Conde, J. G. (2009). Research electronic data capture (REDCap)--a metadata-driven methodology and workflow process for providing translational research informatics support. </a:t>
            </a:r>
            <a:r>
              <a:rPr lang="en-US" i="1" dirty="0"/>
              <a:t>Journal of biomedical informatics</a:t>
            </a:r>
            <a:r>
              <a:rPr lang="en-US" dirty="0"/>
              <a:t>, </a:t>
            </a:r>
            <a:r>
              <a:rPr lang="en-US" i="1" dirty="0"/>
              <a:t>42</a:t>
            </a:r>
            <a:r>
              <a:rPr lang="en-US" dirty="0"/>
              <a:t>(2), 377-381.</a:t>
            </a:r>
          </a:p>
          <a:p>
            <a:r>
              <a:rPr lang="en-US" dirty="0" err="1"/>
              <a:t>Blumenberg</a:t>
            </a:r>
            <a:r>
              <a:rPr lang="en-US" dirty="0"/>
              <a:t>, C., &amp; Barros, A. J. (2016). Electronic data collection in epidemiological research. The use of REDCap in the Pelotas birth cohorts. </a:t>
            </a:r>
            <a:r>
              <a:rPr lang="en-US" i="1" dirty="0"/>
              <a:t>Applied clinical informatics</a:t>
            </a:r>
            <a:r>
              <a:rPr lang="en-US" dirty="0"/>
              <a:t>, </a:t>
            </a:r>
            <a:r>
              <a:rPr lang="en-US" i="1" dirty="0"/>
              <a:t>7</a:t>
            </a:r>
            <a:r>
              <a:rPr lang="en-US" dirty="0"/>
              <a:t>(3), 672-681.</a:t>
            </a:r>
          </a:p>
        </p:txBody>
      </p:sp>
    </p:spTree>
    <p:extLst>
      <p:ext uri="{BB962C8B-B14F-4D97-AF65-F5344CB8AC3E}">
        <p14:creationId xmlns:p14="http://schemas.microsoft.com/office/powerpoint/2010/main" val="4450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9599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cap_overview_brief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69" y="499914"/>
            <a:ext cx="9023339" cy="5075628"/>
          </a:xfrm>
        </p:spPr>
      </p:pic>
    </p:spTree>
    <p:extLst>
      <p:ext uri="{BB962C8B-B14F-4D97-AF65-F5344CB8AC3E}">
        <p14:creationId xmlns:p14="http://schemas.microsoft.com/office/powerpoint/2010/main" val="42660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83" y="391076"/>
            <a:ext cx="6762286" cy="6431143"/>
          </a:xfrm>
        </p:spPr>
      </p:pic>
    </p:spTree>
    <p:extLst>
      <p:ext uri="{BB962C8B-B14F-4D97-AF65-F5344CB8AC3E}">
        <p14:creationId xmlns:p14="http://schemas.microsoft.com/office/powerpoint/2010/main" val="9406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REDCap Homepage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user’s projects and basic information about them</a:t>
            </a:r>
          </a:p>
          <a:p>
            <a:pPr lvl="1"/>
            <a:r>
              <a:rPr lang="en-US" dirty="0"/>
              <a:t>Records, fields, instruments, type, and status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7" y="2466492"/>
            <a:ext cx="8880000" cy="35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1268</TotalTime>
  <Words>3166</Words>
  <Application>Microsoft Office PowerPoint</Application>
  <PresentationFormat>On-screen Show (4:3)</PresentationFormat>
  <Paragraphs>348</Paragraphs>
  <Slides>63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Helvetica</vt:lpstr>
      <vt:lpstr>Open Sans</vt:lpstr>
      <vt:lpstr>Times New Roman</vt:lpstr>
      <vt:lpstr>Clarity</vt:lpstr>
      <vt:lpstr>An Introduction to REDCap FOR DATA Collection and Research Project management</vt:lpstr>
      <vt:lpstr>Main Goals</vt:lpstr>
      <vt:lpstr>Past Data Collection &amp; Project Management Practices</vt:lpstr>
      <vt:lpstr>Wishlist</vt:lpstr>
      <vt:lpstr>What is REDCap?</vt:lpstr>
      <vt:lpstr>REDCap History</vt:lpstr>
      <vt:lpstr>PowerPoint Presentation</vt:lpstr>
      <vt:lpstr>Log In</vt:lpstr>
      <vt:lpstr>REDCap Homepage</vt:lpstr>
      <vt:lpstr>Specific Project</vt:lpstr>
      <vt:lpstr>Left Menu</vt:lpstr>
      <vt:lpstr>Basic Features &amp; Functionality</vt:lpstr>
      <vt:lpstr>Project Types (Templates)</vt:lpstr>
      <vt:lpstr>Project Type Implications</vt:lpstr>
      <vt:lpstr>Online Designer</vt:lpstr>
      <vt:lpstr>Data Dictionary</vt:lpstr>
      <vt:lpstr>Field Types</vt:lpstr>
      <vt:lpstr>Matrix Field: Setup</vt:lpstr>
      <vt:lpstr>Matrix Field: Preview</vt:lpstr>
      <vt:lpstr>Matrix Field: Survey Participant View</vt:lpstr>
      <vt:lpstr>Participant View of Survey Items</vt:lpstr>
      <vt:lpstr>HTML Tags in Field Labels</vt:lpstr>
      <vt:lpstr>Branching Logic</vt:lpstr>
      <vt:lpstr>Branching Logic</vt:lpstr>
      <vt:lpstr>Piping</vt:lpstr>
      <vt:lpstr>Data Validation</vt:lpstr>
      <vt:lpstr>Data Validation</vt:lpstr>
      <vt:lpstr>Data Entry</vt:lpstr>
      <vt:lpstr>Data Entry</vt:lpstr>
      <vt:lpstr>Data Entry</vt:lpstr>
      <vt:lpstr>Survey Links</vt:lpstr>
      <vt:lpstr>Personalized Survey Invitations</vt:lpstr>
      <vt:lpstr>REDCap Applications</vt:lpstr>
      <vt:lpstr>Data Export</vt:lpstr>
      <vt:lpstr>Reports</vt:lpstr>
      <vt:lpstr>Randomization</vt:lpstr>
      <vt:lpstr>Randomization Module</vt:lpstr>
      <vt:lpstr>Randomization Module</vt:lpstr>
      <vt:lpstr>Randomization Module</vt:lpstr>
      <vt:lpstr>Record Status Dashboard</vt:lpstr>
      <vt:lpstr>Scheduling Events</vt:lpstr>
      <vt:lpstr>Calendar</vt:lpstr>
      <vt:lpstr>PowerPoint Presentation</vt:lpstr>
      <vt:lpstr>Locking Records</vt:lpstr>
      <vt:lpstr>Data Access Groups</vt:lpstr>
      <vt:lpstr>Mobile App</vt:lpstr>
      <vt:lpstr>PowerPoint Presentation</vt:lpstr>
      <vt:lpstr>Data Resolution Workflow</vt:lpstr>
      <vt:lpstr>REDCap API</vt:lpstr>
      <vt:lpstr>REDCap Shared Library</vt:lpstr>
      <vt:lpstr>Project Testing</vt:lpstr>
      <vt:lpstr>Development vs. Production</vt:lpstr>
      <vt:lpstr>Avoiding Pitfalls</vt:lpstr>
      <vt:lpstr>Deleting Records</vt:lpstr>
      <vt:lpstr>Renaming Fields</vt:lpstr>
      <vt:lpstr>Enumeration Changes</vt:lpstr>
      <vt:lpstr>Not Testing Your Project</vt:lpstr>
      <vt:lpstr>Not Moving to Production Mode</vt:lpstr>
      <vt:lpstr>Calculated Fields</vt:lpstr>
      <vt:lpstr>Calculated Fields (Cont.)</vt:lpstr>
      <vt:lpstr>REDCap Limitations</vt:lpstr>
      <vt:lpstr>Resources to Learn More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M Cleland</dc:creator>
  <cp:lastModifiedBy>Chuck Cleland</cp:lastModifiedBy>
  <cp:revision>164</cp:revision>
  <dcterms:created xsi:type="dcterms:W3CDTF">2014-09-16T21:32:26Z</dcterms:created>
  <dcterms:modified xsi:type="dcterms:W3CDTF">2017-11-29T13:32:05Z</dcterms:modified>
</cp:coreProperties>
</file>